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8" r:id="rId6"/>
    <p:sldId id="263" r:id="rId7"/>
    <p:sldId id="262" r:id="rId8"/>
    <p:sldId id="264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6D2"/>
    <a:srgbClr val="0E568B"/>
    <a:srgbClr val="A1D9E9"/>
    <a:srgbClr val="216DDD"/>
    <a:srgbClr val="ABD6DA"/>
    <a:srgbClr val="BCE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3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14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30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48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01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66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92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20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9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59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23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CBA9-2173-431D-A7E4-0BF72809321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CFFDF1-6B95-7F1E-122D-B80EAAF376C0}"/>
              </a:ext>
            </a:extLst>
          </p:cNvPr>
          <p:cNvSpPr/>
          <p:nvPr/>
        </p:nvSpPr>
        <p:spPr>
          <a:xfrm>
            <a:off x="1273100" y="2453695"/>
            <a:ext cx="994953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cap="none" spc="0" dirty="0">
                <a:ln w="0"/>
                <a:solidFill>
                  <a:srgbClr val="1976D2"/>
                </a:solidFill>
                <a:latin typeface="Heavitas" pitchFamily="2" charset="0"/>
              </a:rPr>
              <a:t>ParcelVault – A Secure IoT-Based Smart Delivery Box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4F1E1-EB28-7EB5-6FE7-E33ABC258FEE}"/>
              </a:ext>
            </a:extLst>
          </p:cNvPr>
          <p:cNvSpPr/>
          <p:nvPr/>
        </p:nvSpPr>
        <p:spPr>
          <a:xfrm>
            <a:off x="3579963" y="1103435"/>
            <a:ext cx="4692768" cy="584775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1D9E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6E6AF4-A147-7D07-DBC1-C2FDDF35811B}"/>
              </a:ext>
            </a:extLst>
          </p:cNvPr>
          <p:cNvSpPr/>
          <p:nvPr/>
        </p:nvSpPr>
        <p:spPr>
          <a:xfrm>
            <a:off x="4052536" y="1164990"/>
            <a:ext cx="3747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avitas" pitchFamily="2" charset="0"/>
              </a:rPr>
              <a:t>FINAL YEAR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27590-A0AB-3551-C99C-CF39EA2265D0}"/>
              </a:ext>
            </a:extLst>
          </p:cNvPr>
          <p:cNvSpPr/>
          <p:nvPr/>
        </p:nvSpPr>
        <p:spPr>
          <a:xfrm>
            <a:off x="5138316" y="626382"/>
            <a:ext cx="157607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BTECH CSE IOT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12A23A-97B0-7A51-EC6B-881B626BDBC9}"/>
              </a:ext>
            </a:extLst>
          </p:cNvPr>
          <p:cNvGrpSpPr/>
          <p:nvPr/>
        </p:nvGrpSpPr>
        <p:grpSpPr>
          <a:xfrm>
            <a:off x="3855880" y="4463930"/>
            <a:ext cx="4416851" cy="1077218"/>
            <a:chOff x="3855880" y="4818498"/>
            <a:chExt cx="4416851" cy="10772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6D426C-6CF8-073C-68F8-DC8F8822DE76}"/>
                </a:ext>
              </a:extLst>
            </p:cNvPr>
            <p:cNvSpPr/>
            <p:nvPr/>
          </p:nvSpPr>
          <p:spPr>
            <a:xfrm>
              <a:off x="3855880" y="4818498"/>
              <a:ext cx="2324675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 Yaovi </a:t>
              </a:r>
              <a:r>
                <a:rPr lang="en-US" sz="160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J</a:t>
              </a:r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oel  </a:t>
              </a:r>
              <a:r>
                <a:rPr lang="en-US" sz="1600" cap="none" spc="0" dirty="0" err="1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Djatassiba</a:t>
              </a:r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 </a:t>
              </a:r>
              <a:r>
                <a:rPr lang="en-US" sz="1600" cap="none" spc="0" dirty="0" err="1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Mlaaz</a:t>
              </a:r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1600" cap="none" spc="0" dirty="0" err="1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Elbadri</a:t>
              </a:r>
              <a:endParaRPr lang="en-US" sz="1600" cap="none" spc="0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endParaRP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 Herve Claudel Ineza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  </a:t>
              </a:r>
              <a:r>
                <a:rPr lang="en-US" sz="160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Amara A. Kamara</a:t>
              </a:r>
              <a:endParaRPr lang="en-US" sz="1600" cap="none" spc="0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997558-2B50-073D-709C-B9F5B9FA3C27}"/>
                </a:ext>
              </a:extLst>
            </p:cNvPr>
            <p:cNvSpPr/>
            <p:nvPr/>
          </p:nvSpPr>
          <p:spPr>
            <a:xfrm>
              <a:off x="6957947" y="4818498"/>
              <a:ext cx="1314784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21BTRCO055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21BTRCO043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21BTRCO044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2BTRCO048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65EF9-FE5D-96C0-BDB1-CF2147254207}"/>
                </a:ext>
              </a:extLst>
            </p:cNvPr>
            <p:cNvSpPr/>
            <p:nvPr/>
          </p:nvSpPr>
          <p:spPr>
            <a:xfrm>
              <a:off x="6331846" y="4818498"/>
              <a:ext cx="282450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60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-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-</a:t>
              </a:r>
            </a:p>
            <a:p>
              <a:r>
                <a:rPr lang="en-US" sz="160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-</a:t>
              </a:r>
            </a:p>
            <a:p>
              <a:r>
                <a:rPr lang="en-US" sz="1600" cap="none" spc="0" dirty="0">
                  <a:ln w="0"/>
                  <a:solidFill>
                    <a:srgbClr val="1976D2"/>
                  </a:solidFill>
                  <a:latin typeface="Bahnschrift SemiBold" panose="020B0502040204020203" pitchFamily="34" charset="0"/>
                </a:rPr>
                <a:t>-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409E9-6438-27F3-8314-5E2A2D4BEBEA}"/>
              </a:ext>
            </a:extLst>
          </p:cNvPr>
          <p:cNvSpPr/>
          <p:nvPr/>
        </p:nvSpPr>
        <p:spPr>
          <a:xfrm>
            <a:off x="1273100" y="3585779"/>
            <a:ext cx="994953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0" dirty="0">
                <a:solidFill>
                  <a:srgbClr val="1976D2"/>
                </a:solidFill>
                <a:effectLst/>
                <a:latin typeface="+mj-lt"/>
              </a:rPr>
              <a:t>Enhancing Last-Mile Delivery with Cloud Integration</a:t>
            </a:r>
            <a:endParaRPr lang="en-US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70CC-2156-7C7D-F0DB-2C3574240D4A}"/>
              </a:ext>
            </a:extLst>
          </p:cNvPr>
          <p:cNvSpPr/>
          <p:nvPr/>
        </p:nvSpPr>
        <p:spPr>
          <a:xfrm>
            <a:off x="5099777" y="5895716"/>
            <a:ext cx="24641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cap="none" spc="0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Guide: Dr. Suresh Kallam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F04BAF-D937-3E0E-F585-662EA23877F1}"/>
              </a:ext>
            </a:extLst>
          </p:cNvPr>
          <p:cNvSpPr/>
          <p:nvPr/>
        </p:nvSpPr>
        <p:spPr>
          <a:xfrm>
            <a:off x="111967" y="130629"/>
            <a:ext cx="11989837" cy="6615404"/>
          </a:xfrm>
          <a:prstGeom prst="rect">
            <a:avLst/>
          </a:prstGeom>
          <a:noFill/>
          <a:ln>
            <a:solidFill>
              <a:srgbClr val="0E56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46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38226" y="520657"/>
            <a:ext cx="187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OUTCOME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830350" y="1606122"/>
            <a:ext cx="4170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An IoT smart delivery system using IR sensors for package detection, an OTP keypad for secure access, and a servo lock for automated parcel control.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22BDD-37B8-71F5-D2E9-48DE41FE92DA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F891C5-6028-499C-5E2A-9702961490ED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BB4FE-41E8-FF43-F3CE-2B44CE46BF44}"/>
              </a:ext>
            </a:extLst>
          </p:cNvPr>
          <p:cNvSpPr txBox="1"/>
          <p:nvPr/>
        </p:nvSpPr>
        <p:spPr>
          <a:xfrm>
            <a:off x="5760720" y="3548686"/>
            <a:ext cx="30361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A web-based app with real-time updates for users to remotely monitor parcel deliveries.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A8F9E-AB5D-5953-276F-C34D8FAA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84" y="2643433"/>
            <a:ext cx="2425021" cy="3231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438DE-3114-BB10-5F68-A75D3805C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2" t="15709" r="36766" b="13181"/>
          <a:stretch/>
        </p:blipFill>
        <p:spPr>
          <a:xfrm>
            <a:off x="8796918" y="1222444"/>
            <a:ext cx="2489199" cy="46524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46A114-FAA6-153A-08AC-E0B6E46F3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44" y="2706306"/>
            <a:ext cx="2425022" cy="32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8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967886" y="867541"/>
            <a:ext cx="3573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1976D2"/>
                </a:solidFill>
                <a:latin typeface="Heavitas" pitchFamily="2" charset="0"/>
              </a:rPr>
              <a:t>TABLE OF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976D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340CD8-000A-9C23-F88E-0C5556DAA6ED}"/>
              </a:ext>
            </a:extLst>
          </p:cNvPr>
          <p:cNvSpPr txBox="1"/>
          <p:nvPr/>
        </p:nvSpPr>
        <p:spPr>
          <a:xfrm>
            <a:off x="2305537" y="1863742"/>
            <a:ext cx="2657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1. Problem Statement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CFB1D-2801-EB9E-707C-55837984E76C}"/>
              </a:ext>
            </a:extLst>
          </p:cNvPr>
          <p:cNvSpPr txBox="1"/>
          <p:nvPr/>
        </p:nvSpPr>
        <p:spPr>
          <a:xfrm>
            <a:off x="2305537" y="2483200"/>
            <a:ext cx="2477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2. Existing Systems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B1C13-2A8A-4624-2A77-B9324214CCF5}"/>
              </a:ext>
            </a:extLst>
          </p:cNvPr>
          <p:cNvSpPr txBox="1"/>
          <p:nvPr/>
        </p:nvSpPr>
        <p:spPr>
          <a:xfrm>
            <a:off x="2305537" y="3100253"/>
            <a:ext cx="2477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3. Proposed System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8984D-309F-2B74-DE27-C7FF4707D0A5}"/>
              </a:ext>
            </a:extLst>
          </p:cNvPr>
          <p:cNvSpPr txBox="1"/>
          <p:nvPr/>
        </p:nvSpPr>
        <p:spPr>
          <a:xfrm>
            <a:off x="2305537" y="3733453"/>
            <a:ext cx="2681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4. Hardware Required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21F4E-61C4-093C-869C-CD9D38FF0262}"/>
              </a:ext>
            </a:extLst>
          </p:cNvPr>
          <p:cNvSpPr txBox="1"/>
          <p:nvPr/>
        </p:nvSpPr>
        <p:spPr>
          <a:xfrm>
            <a:off x="2296911" y="4394094"/>
            <a:ext cx="2639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5. Software Required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EF59A-44A2-BA8A-1D55-B11D67E77F6D}"/>
              </a:ext>
            </a:extLst>
          </p:cNvPr>
          <p:cNvSpPr txBox="1"/>
          <p:nvPr/>
        </p:nvSpPr>
        <p:spPr>
          <a:xfrm>
            <a:off x="6035615" y="1863742"/>
            <a:ext cx="3225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6. Architecture Used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7E7DC-289D-6E32-B2A0-B5312A02C343}"/>
              </a:ext>
            </a:extLst>
          </p:cNvPr>
          <p:cNvSpPr txBox="1"/>
          <p:nvPr/>
        </p:nvSpPr>
        <p:spPr>
          <a:xfrm>
            <a:off x="6288922" y="2483200"/>
            <a:ext cx="3406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7. High-Level Architecture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99987B-5983-DD79-4BD0-9F1C475E6EA1}"/>
              </a:ext>
            </a:extLst>
          </p:cNvPr>
          <p:cNvSpPr txBox="1"/>
          <p:nvPr/>
        </p:nvSpPr>
        <p:spPr>
          <a:xfrm>
            <a:off x="6245792" y="3094278"/>
            <a:ext cx="1833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8. Outcome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BEFFE-3734-D493-4CE4-14EFE037CC70}"/>
              </a:ext>
            </a:extLst>
          </p:cNvPr>
          <p:cNvSpPr txBox="1"/>
          <p:nvPr/>
        </p:nvSpPr>
        <p:spPr>
          <a:xfrm>
            <a:off x="6384065" y="3713736"/>
            <a:ext cx="1833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8. References</a:t>
            </a:r>
            <a:endParaRPr lang="en-US" sz="2000" b="1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0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rgbClr val="1976D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06961" y="867541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1976D2"/>
                </a:solidFill>
                <a:latin typeface="Heavitas" pitchFamily="2" charset="0"/>
              </a:rPr>
              <a:t>PROBLEM STATEMENT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976D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CF507-547D-F44E-7EC8-5D26A9D85110}"/>
              </a:ext>
            </a:extLst>
          </p:cNvPr>
          <p:cNvSpPr txBox="1"/>
          <p:nvPr/>
        </p:nvSpPr>
        <p:spPr>
          <a:xfrm>
            <a:off x="831725" y="2191255"/>
            <a:ext cx="4345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Traditional doorstep delivery systems face two major issues:</a:t>
            </a:r>
            <a:endParaRPr lang="en-US" sz="16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EFC17-4CA0-C4F2-FB6E-100831DBFFB5}"/>
              </a:ext>
            </a:extLst>
          </p:cNvPr>
          <p:cNvSpPr txBox="1"/>
          <p:nvPr/>
        </p:nvSpPr>
        <p:spPr>
          <a:xfrm>
            <a:off x="7229420" y="4794777"/>
            <a:ext cx="43453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b="1" dirty="0">
                <a:ln w="0"/>
                <a:solidFill>
                  <a:srgbClr val="1976D2"/>
                </a:solidFill>
                <a:latin typeface="Bahnschrift SemiBold" panose="020B0502040204020203" pitchFamily="34" charset="0"/>
              </a:rPr>
              <a:t>Fig: Traditional Doorstep Delivery</a:t>
            </a:r>
            <a:endParaRPr lang="en-US" sz="1000" cap="none" spc="0" dirty="0">
              <a:ln w="0"/>
              <a:solidFill>
                <a:srgbClr val="1976D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B6694-AC8F-4153-510F-89E308792719}"/>
              </a:ext>
            </a:extLst>
          </p:cNvPr>
          <p:cNvSpPr txBox="1"/>
          <p:nvPr/>
        </p:nvSpPr>
        <p:spPr>
          <a:xfrm>
            <a:off x="831725" y="3105364"/>
            <a:ext cx="1752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n w="0"/>
                <a:solidFill>
                  <a:srgbClr val="1976D2"/>
                </a:solidFill>
                <a:latin typeface="+mj-lt"/>
              </a:rPr>
              <a:t>1. Parcel Theft </a:t>
            </a:r>
            <a:endParaRPr lang="en-US" sz="1600" b="1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F546C-B1BB-7980-831B-66E269F2C0A3}"/>
              </a:ext>
            </a:extLst>
          </p:cNvPr>
          <p:cNvSpPr txBox="1"/>
          <p:nvPr/>
        </p:nvSpPr>
        <p:spPr>
          <a:xfrm>
            <a:off x="3629497" y="3096955"/>
            <a:ext cx="2230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n w="0"/>
                <a:solidFill>
                  <a:srgbClr val="1976D2"/>
                </a:solidFill>
                <a:latin typeface="+mj-lt"/>
              </a:rPr>
              <a:t>2. Missed Deliveries</a:t>
            </a:r>
            <a:endParaRPr lang="en-US" sz="1600" b="1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9B3C3-26A5-2225-0A85-684199DBF0C5}"/>
              </a:ext>
            </a:extLst>
          </p:cNvPr>
          <p:cNvSpPr txBox="1"/>
          <p:nvPr/>
        </p:nvSpPr>
        <p:spPr>
          <a:xfrm>
            <a:off x="783812" y="3638079"/>
            <a:ext cx="5334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These issues highlight the need for a secure, reliable delivery solution that works even when the recipient is away.</a:t>
            </a:r>
            <a:endParaRPr lang="en-US" sz="16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pic>
        <p:nvPicPr>
          <p:cNvPr id="1028" name="Picture 4" descr="Doorstep Delivery Images - Free Download on Freepik">
            <a:extLst>
              <a:ext uri="{FF2B5EF4-FFF2-40B4-BE49-F238E27FC236}">
                <a16:creationId xmlns:a16="http://schemas.microsoft.com/office/drawing/2014/main" id="{41306FFC-41E9-6A23-6DA9-28E35739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772" y="1896262"/>
            <a:ext cx="4039931" cy="26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24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06961" y="867541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1976D2"/>
                </a:solidFill>
                <a:latin typeface="Heavitas" pitchFamily="2" charset="0"/>
              </a:rPr>
              <a:t>EXISTING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F7FE0B-B736-F237-49A7-D37946448998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  <a:solidFill>
            <a:srgbClr val="1976D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31FF82-2AE2-1A76-9CD3-4F00A63E9219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4CF929-309B-B306-FDAA-890355751B00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5AFABC-662B-575E-BE89-C2D475635390}"/>
              </a:ext>
            </a:extLst>
          </p:cNvPr>
          <p:cNvSpPr txBox="1"/>
          <p:nvPr/>
        </p:nvSpPr>
        <p:spPr>
          <a:xfrm>
            <a:off x="3091177" y="4894453"/>
            <a:ext cx="60096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Most existing systems like Keter, </a:t>
            </a:r>
            <a:r>
              <a:rPr lang="en-US" sz="1400" dirty="0" err="1">
                <a:ln w="0"/>
                <a:solidFill>
                  <a:srgbClr val="1976D2"/>
                </a:solidFill>
                <a:latin typeface="+mj-lt"/>
              </a:rPr>
              <a:t>BenchSentry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, and Yale have limited capacity, security issues, and are expensive, requiring manual setup and reducing convenience.</a:t>
            </a:r>
            <a:endParaRPr lang="en-US" sz="16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EB5FE-EF64-8D5D-4358-CA2121AB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18" y="1643062"/>
            <a:ext cx="4191972" cy="23603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A8278F-AC2C-86E4-26FB-D3BBCEBB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6" y="1643062"/>
            <a:ext cx="1872897" cy="2356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ECA8AB-A7D3-A7B8-6F30-FB94F47DA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4" y="1594215"/>
            <a:ext cx="2591688" cy="2619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62AEBC-6D3A-94AF-4DED-2B55DC748AD4}"/>
              </a:ext>
            </a:extLst>
          </p:cNvPr>
          <p:cNvSpPr txBox="1"/>
          <p:nvPr/>
        </p:nvSpPr>
        <p:spPr>
          <a:xfrm>
            <a:off x="1723118" y="3999966"/>
            <a:ext cx="1029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1976D2"/>
                </a:solidFill>
                <a:latin typeface="+mj-lt"/>
              </a:rPr>
              <a:t>KETER</a:t>
            </a:r>
            <a:endParaRPr lang="en-US" sz="2000" b="1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4B138F-211C-B1C6-F231-8CFD0B17491E}"/>
              </a:ext>
            </a:extLst>
          </p:cNvPr>
          <p:cNvSpPr txBox="1"/>
          <p:nvPr/>
        </p:nvSpPr>
        <p:spPr>
          <a:xfrm>
            <a:off x="5462075" y="3999966"/>
            <a:ext cx="1029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1976D2"/>
                </a:solidFill>
                <a:latin typeface="+mj-lt"/>
              </a:rPr>
              <a:t>YALE</a:t>
            </a:r>
            <a:endParaRPr lang="en-US" sz="2000" b="1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FDF2E-23FC-E15C-AEC1-01BC12137682}"/>
              </a:ext>
            </a:extLst>
          </p:cNvPr>
          <p:cNvSpPr txBox="1"/>
          <p:nvPr/>
        </p:nvSpPr>
        <p:spPr>
          <a:xfrm>
            <a:off x="8878748" y="3999966"/>
            <a:ext cx="1752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1976D2"/>
                </a:solidFill>
                <a:latin typeface="+mj-lt"/>
              </a:rPr>
              <a:t>Bench Sentry</a:t>
            </a:r>
            <a:endParaRPr lang="en-US" sz="2000" b="1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23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614532" y="538590"/>
            <a:ext cx="3968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PROPOSED SYSTEM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724909" y="590855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77AB5-9E44-90EA-E90A-3E8CE36FE3A6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C576B-5409-530A-65E9-DB219FCD6000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9F136-6D1E-2A9F-573A-0CA4E9E1846B}"/>
              </a:ext>
            </a:extLst>
          </p:cNvPr>
          <p:cNvSpPr txBox="1"/>
          <p:nvPr/>
        </p:nvSpPr>
        <p:spPr>
          <a:xfrm>
            <a:off x="5918305" y="1755574"/>
            <a:ext cx="476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976D2"/>
                </a:solidFill>
                <a:latin typeface="+mj-lt"/>
              </a:rPr>
              <a:t>An IoT-enabled smart parcel box with:</a:t>
            </a:r>
            <a:endParaRPr lang="en-US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ED14CA-CD32-8A2B-792D-9FD547644DBA}"/>
              </a:ext>
            </a:extLst>
          </p:cNvPr>
          <p:cNvGrpSpPr/>
          <p:nvPr/>
        </p:nvGrpSpPr>
        <p:grpSpPr>
          <a:xfrm>
            <a:off x="5918305" y="4106430"/>
            <a:ext cx="2185818" cy="1581647"/>
            <a:chOff x="3410511" y="2933305"/>
            <a:chExt cx="2185818" cy="15816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A3C69F-7019-E4E7-71F9-A02C120CB0A5}"/>
                </a:ext>
              </a:extLst>
            </p:cNvPr>
            <p:cNvSpPr txBox="1"/>
            <p:nvPr/>
          </p:nvSpPr>
          <p:spPr>
            <a:xfrm>
              <a:off x="3410511" y="3683955"/>
              <a:ext cx="218581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1976D2"/>
                  </a:solidFill>
                  <a:latin typeface="+mj-lt"/>
                </a:rPr>
                <a:t>Remote Monitoring &amp; Real-time notification</a:t>
              </a:r>
              <a:endParaRPr lang="en-US" sz="1600" b="1" cap="none" spc="0" dirty="0">
                <a:ln w="0"/>
                <a:solidFill>
                  <a:srgbClr val="1976D2"/>
                </a:solidFill>
                <a:latin typeface="+mj-lt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792068-01E3-D38C-32A8-76105C50D4BC}"/>
                </a:ext>
              </a:extLst>
            </p:cNvPr>
            <p:cNvGrpSpPr/>
            <p:nvPr/>
          </p:nvGrpSpPr>
          <p:grpSpPr>
            <a:xfrm>
              <a:off x="4023251" y="2933305"/>
              <a:ext cx="960339" cy="579794"/>
              <a:chOff x="835644" y="2933305"/>
              <a:chExt cx="960339" cy="579794"/>
            </a:xfrm>
          </p:grpSpPr>
          <p:pic>
            <p:nvPicPr>
              <p:cNvPr id="34" name="Graphic 33" descr="Monitor with solid fill">
                <a:extLst>
                  <a:ext uri="{FF2B5EF4-FFF2-40B4-BE49-F238E27FC236}">
                    <a16:creationId xmlns:a16="http://schemas.microsoft.com/office/drawing/2014/main" id="{1CD0344E-E926-6530-EDD3-B80E17E3B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5644" y="2933306"/>
                <a:ext cx="579793" cy="579793"/>
              </a:xfrm>
              <a:prstGeom prst="rect">
                <a:avLst/>
              </a:prstGeom>
            </p:spPr>
          </p:pic>
          <p:pic>
            <p:nvPicPr>
              <p:cNvPr id="35" name="Graphic 34" descr="Smart Phone with solid fill">
                <a:extLst>
                  <a:ext uri="{FF2B5EF4-FFF2-40B4-BE49-F238E27FC236}">
                    <a16:creationId xmlns:a16="http://schemas.microsoft.com/office/drawing/2014/main" id="{C127DB68-331A-FA25-6B5A-ED83B67F3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16190" y="2933305"/>
                <a:ext cx="579793" cy="579793"/>
              </a:xfrm>
              <a:prstGeom prst="rect">
                <a:avLst/>
              </a:prstGeom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623A0C-D446-AE9C-A794-77DEF6952F01}"/>
              </a:ext>
            </a:extLst>
          </p:cNvPr>
          <p:cNvSpPr txBox="1"/>
          <p:nvPr/>
        </p:nvSpPr>
        <p:spPr>
          <a:xfrm>
            <a:off x="5918305" y="1173733"/>
            <a:ext cx="249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PARCELVAULT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2720-59F7-E1AC-748B-2A1D177643BD}"/>
              </a:ext>
            </a:extLst>
          </p:cNvPr>
          <p:cNvGrpSpPr/>
          <p:nvPr/>
        </p:nvGrpSpPr>
        <p:grpSpPr>
          <a:xfrm>
            <a:off x="9093045" y="4218190"/>
            <a:ext cx="2185818" cy="1354668"/>
            <a:chOff x="8920325" y="4380750"/>
            <a:chExt cx="2185818" cy="13546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4DECEB-95C5-806F-8C84-6830CCAF4774}"/>
                </a:ext>
              </a:extLst>
            </p:cNvPr>
            <p:cNvSpPr txBox="1"/>
            <p:nvPr/>
          </p:nvSpPr>
          <p:spPr>
            <a:xfrm>
              <a:off x="8920325" y="5150643"/>
              <a:ext cx="21858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1976D2"/>
                  </a:solidFill>
                  <a:latin typeface="+mj-lt"/>
                </a:rPr>
                <a:t>Multi-parcel Support</a:t>
              </a:r>
              <a:endParaRPr lang="en-US" sz="1600" cap="none" spc="0" dirty="0">
                <a:ln w="0"/>
                <a:solidFill>
                  <a:srgbClr val="1976D2"/>
                </a:solidFill>
                <a:latin typeface="+mj-lt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DAED12-B681-63A8-E1F9-EC44466BC50A}"/>
                </a:ext>
              </a:extLst>
            </p:cNvPr>
            <p:cNvGrpSpPr/>
            <p:nvPr/>
          </p:nvGrpSpPr>
          <p:grpSpPr>
            <a:xfrm>
              <a:off x="9547766" y="4380750"/>
              <a:ext cx="930937" cy="719568"/>
              <a:chOff x="2475808" y="4128359"/>
              <a:chExt cx="1297679" cy="100304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144F32C-27F1-D820-E594-76441249F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7739" y="4461531"/>
                <a:ext cx="673817" cy="66986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F64673C-534C-33A5-F1DB-D905870B3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9670" y="4404435"/>
                <a:ext cx="673817" cy="66986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529DFF3-6D80-22C8-1B26-33B89B55C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5808" y="4128359"/>
                <a:ext cx="673817" cy="669869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7796B1-4226-E86D-8AF2-DFB5A36C485A}"/>
              </a:ext>
            </a:extLst>
          </p:cNvPr>
          <p:cNvGrpSpPr/>
          <p:nvPr/>
        </p:nvGrpSpPr>
        <p:grpSpPr>
          <a:xfrm>
            <a:off x="8875875" y="2453905"/>
            <a:ext cx="2185818" cy="1363187"/>
            <a:chOff x="8825075" y="2728225"/>
            <a:chExt cx="2185818" cy="13631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0EE505-216D-7C8E-B5A0-39A81858C988}"/>
                </a:ext>
              </a:extLst>
            </p:cNvPr>
            <p:cNvSpPr txBox="1"/>
            <p:nvPr/>
          </p:nvSpPr>
          <p:spPr>
            <a:xfrm>
              <a:off x="8825075" y="3506637"/>
              <a:ext cx="21858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1976D2"/>
                  </a:solidFill>
                  <a:latin typeface="+mj-lt"/>
                </a:rPr>
                <a:t>Automated Package Detection</a:t>
              </a:r>
              <a:endParaRPr lang="en-US" sz="1600" b="1" cap="none" spc="0" dirty="0">
                <a:ln w="0"/>
                <a:solidFill>
                  <a:srgbClr val="1976D2"/>
                </a:solidFill>
                <a:latin typeface="+mj-lt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AAD1598-8AF3-82E1-2E8C-FDDB20FD49C8}"/>
                </a:ext>
              </a:extLst>
            </p:cNvPr>
            <p:cNvGrpSpPr/>
            <p:nvPr/>
          </p:nvGrpSpPr>
          <p:grpSpPr>
            <a:xfrm>
              <a:off x="9553941" y="2728225"/>
              <a:ext cx="728087" cy="728087"/>
              <a:chOff x="9425415" y="2728225"/>
              <a:chExt cx="728087" cy="72808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1590676-E38E-88ED-E6A2-67039FD72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5415" y="2728225"/>
                <a:ext cx="728087" cy="72808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560683D-C686-2FF0-CB34-27754415E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1582" y="2781300"/>
                <a:ext cx="335528" cy="333562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6DDDF6-7D98-3471-8051-B9F6FF8F9216}"/>
              </a:ext>
            </a:extLst>
          </p:cNvPr>
          <p:cNvGrpSpPr/>
          <p:nvPr/>
        </p:nvGrpSpPr>
        <p:grpSpPr>
          <a:xfrm>
            <a:off x="5728032" y="2190512"/>
            <a:ext cx="2185818" cy="1626580"/>
            <a:chOff x="5677232" y="2464832"/>
            <a:chExt cx="2185818" cy="16265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E79C11-BF38-76AB-4C75-0FFCB284FBCC}"/>
                </a:ext>
              </a:extLst>
            </p:cNvPr>
            <p:cNvSpPr txBox="1"/>
            <p:nvPr/>
          </p:nvSpPr>
          <p:spPr>
            <a:xfrm>
              <a:off x="5677232" y="3506637"/>
              <a:ext cx="21858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 dirty="0">
                  <a:ln w="0"/>
                  <a:solidFill>
                    <a:srgbClr val="1976D2"/>
                  </a:solidFill>
                  <a:latin typeface="+mj-lt"/>
                </a:rPr>
                <a:t>Secure Access Control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E75E62B-BAB2-33D0-10BE-E697E376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715" y="2464832"/>
              <a:ext cx="1160853" cy="1155624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16EED552-0262-193B-5885-D8690B7D95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82" y="1916913"/>
            <a:ext cx="2385963" cy="31794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C9E8E51-C49B-A1BE-685B-D4C874BC9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8" t="14998" r="36092" b="13275"/>
          <a:stretch/>
        </p:blipFill>
        <p:spPr>
          <a:xfrm>
            <a:off x="2872433" y="2296093"/>
            <a:ext cx="1590388" cy="30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08842" y="547216"/>
            <a:ext cx="3504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HARDWARE USED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614325" y="2181472"/>
            <a:ext cx="2315500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bg1"/>
                </a:solidFill>
                <a:latin typeface="+mj-lt"/>
              </a:rPr>
              <a:t>MICROCONTROLLERs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6CDBE-84C9-9533-F0FC-D8BA86606A5B}"/>
              </a:ext>
            </a:extLst>
          </p:cNvPr>
          <p:cNvSpPr txBox="1"/>
          <p:nvPr/>
        </p:nvSpPr>
        <p:spPr>
          <a:xfrm>
            <a:off x="801741" y="4084082"/>
            <a:ext cx="186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rgbClr val="1976D2"/>
                </a:solidFill>
                <a:latin typeface="+mj-lt"/>
              </a:rPr>
              <a:t>   Arduino Uno</a:t>
            </a:r>
            <a:endParaRPr lang="en-US" sz="20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2B497-8466-B0E8-36E1-7DC1C666A3C9}"/>
              </a:ext>
            </a:extLst>
          </p:cNvPr>
          <p:cNvSpPr txBox="1"/>
          <p:nvPr/>
        </p:nvSpPr>
        <p:spPr>
          <a:xfrm>
            <a:off x="3780500" y="2186534"/>
            <a:ext cx="2315500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latin typeface="+mj-lt"/>
              </a:rPr>
              <a:t>SENSORS &amp; ACTUATORS</a:t>
            </a:r>
            <a:endParaRPr lang="en-US" sz="1400" b="1" cap="none" spc="0" dirty="0">
              <a:ln w="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B02B0-6398-41CF-5C99-B0C83B2FC473}"/>
              </a:ext>
            </a:extLst>
          </p:cNvPr>
          <p:cNvSpPr txBox="1"/>
          <p:nvPr/>
        </p:nvSpPr>
        <p:spPr>
          <a:xfrm>
            <a:off x="6976745" y="2170863"/>
            <a:ext cx="1816811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latin typeface="+mj-lt"/>
              </a:rPr>
              <a:t>PROTOCOL</a:t>
            </a:r>
            <a:endParaRPr lang="en-US" sz="1400" b="1" cap="none" spc="0" dirty="0">
              <a:ln w="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F1397-AAD3-A20A-D76D-F73B92A5788E}"/>
              </a:ext>
            </a:extLst>
          </p:cNvPr>
          <p:cNvSpPr txBox="1"/>
          <p:nvPr/>
        </p:nvSpPr>
        <p:spPr>
          <a:xfrm>
            <a:off x="9527954" y="2165570"/>
            <a:ext cx="1816811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latin typeface="+mj-lt"/>
              </a:rPr>
              <a:t>WIFI MODULE</a:t>
            </a:r>
            <a:endParaRPr lang="en-US" sz="1400" b="1" cap="none" spc="0" dirty="0">
              <a:ln w="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9A716-8C02-5BA8-ECD3-AC7517757600}"/>
              </a:ext>
            </a:extLst>
          </p:cNvPr>
          <p:cNvSpPr txBox="1"/>
          <p:nvPr/>
        </p:nvSpPr>
        <p:spPr>
          <a:xfrm>
            <a:off x="3800998" y="3891294"/>
            <a:ext cx="20463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600" dirty="0">
              <a:ln w="0"/>
              <a:solidFill>
                <a:srgbClr val="1976D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IR Sensor</a:t>
            </a:r>
            <a:endParaRPr lang="en-US" sz="1600" cap="none" spc="0" dirty="0">
              <a:ln w="0"/>
              <a:solidFill>
                <a:srgbClr val="1976D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Keypad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none" spc="0" dirty="0">
                <a:ln w="0"/>
                <a:solidFill>
                  <a:srgbClr val="1976D2"/>
                </a:solidFill>
                <a:latin typeface="+mj-lt"/>
              </a:rPr>
              <a:t>Servo Motor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LCD Display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none" spc="0" dirty="0">
                <a:ln w="0"/>
                <a:solidFill>
                  <a:srgbClr val="1976D2"/>
                </a:solidFill>
                <a:latin typeface="+mj-lt"/>
              </a:rPr>
              <a:t>Buzzer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BA2C3F-7065-CA4E-9E0A-34D1F38C7A29}"/>
              </a:ext>
            </a:extLst>
          </p:cNvPr>
          <p:cNvSpPr txBox="1"/>
          <p:nvPr/>
        </p:nvSpPr>
        <p:spPr>
          <a:xfrm>
            <a:off x="7548755" y="3984603"/>
            <a:ext cx="9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rgbClr val="1976D2"/>
                </a:solidFill>
                <a:latin typeface="+mj-lt"/>
              </a:rPr>
              <a:t>HTTPS</a:t>
            </a:r>
            <a:endParaRPr lang="en-US" sz="20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54836-96B8-0324-9337-E9E387F8E3A6}"/>
              </a:ext>
            </a:extLst>
          </p:cNvPr>
          <p:cNvSpPr txBox="1"/>
          <p:nvPr/>
        </p:nvSpPr>
        <p:spPr>
          <a:xfrm>
            <a:off x="9807003" y="4044550"/>
            <a:ext cx="197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rgbClr val="1976D2"/>
                </a:solidFill>
                <a:latin typeface="+mj-lt"/>
              </a:rPr>
              <a:t>ESP-32</a:t>
            </a:r>
            <a:endParaRPr lang="en-US" sz="2000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7B5758-2CAA-E613-6C27-E6E22277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354" y="2370918"/>
            <a:ext cx="1816811" cy="181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A1892-EEB9-4661-BB77-949DFBCDC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4" y="2734852"/>
            <a:ext cx="1885009" cy="135649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D27145A-8632-7FB1-E495-476C0CB12814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BDA15-4F9E-7A69-630A-B4D5A4B58E63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850B8E-772B-2FC1-1E0A-8FCFC79B4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13" y="2630802"/>
            <a:ext cx="1752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97C31-1193-3AAC-591B-63FE02A51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9" b="12134"/>
          <a:stretch/>
        </p:blipFill>
        <p:spPr bwMode="auto">
          <a:xfrm>
            <a:off x="3703277" y="3221016"/>
            <a:ext cx="917869" cy="7635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8CB72C-93A1-C94A-3CDC-24D44DBF9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703277" y="2465348"/>
            <a:ext cx="1420436" cy="8409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89219-D0B5-4740-C4D6-FD46A412BE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b="26667"/>
          <a:stretch/>
        </p:blipFill>
        <p:spPr bwMode="auto">
          <a:xfrm>
            <a:off x="5204098" y="2704462"/>
            <a:ext cx="807873" cy="362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2D4999-7967-F7EE-D301-A7E0480E2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27" y="3077051"/>
            <a:ext cx="703898" cy="703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E07923-ED49-2E4B-B88C-D6A9942D52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16320" r="20320" b="18080"/>
          <a:stretch/>
        </p:blipFill>
        <p:spPr bwMode="auto">
          <a:xfrm>
            <a:off x="4505545" y="3517755"/>
            <a:ext cx="663267" cy="750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2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08842" y="538590"/>
            <a:ext cx="3512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SOFTWARE USED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77AB5-9E44-90EA-E90A-3E8CE36FE3A6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C576B-5409-530A-65E9-DB219FCD6000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54836-96B8-0324-9337-E9E387F8E3A6}"/>
              </a:ext>
            </a:extLst>
          </p:cNvPr>
          <p:cNvSpPr txBox="1"/>
          <p:nvPr/>
        </p:nvSpPr>
        <p:spPr>
          <a:xfrm>
            <a:off x="9552261" y="4141069"/>
            <a:ext cx="1230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cap="none" spc="0" dirty="0">
                <a:ln w="0"/>
                <a:solidFill>
                  <a:srgbClr val="1976D2"/>
                </a:solidFill>
                <a:latin typeface="+mj-lt"/>
              </a:rPr>
              <a:t>Arduino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5DB63-B593-34C0-CE9B-0174E57BE2E5}"/>
              </a:ext>
            </a:extLst>
          </p:cNvPr>
          <p:cNvSpPr txBox="1"/>
          <p:nvPr/>
        </p:nvSpPr>
        <p:spPr>
          <a:xfrm>
            <a:off x="8656955" y="2197938"/>
            <a:ext cx="3021540" cy="338554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cap="none" spc="0" dirty="0">
                <a:ln w="0"/>
                <a:solidFill>
                  <a:schemeClr val="bg1"/>
                </a:solidFill>
                <a:latin typeface="+mj-lt"/>
              </a:rPr>
              <a:t>Embedded Programming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98DEE8-EDB9-A5DD-B92C-493334A2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61" y="2826182"/>
            <a:ext cx="1230929" cy="836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978722" y="2197938"/>
            <a:ext cx="1941191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latin typeface="+mj-lt"/>
              </a:rPr>
              <a:t>FRONTEND</a:t>
            </a:r>
            <a:endParaRPr lang="en-US" sz="1600" b="1" cap="none" spc="0" dirty="0">
              <a:ln w="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6CDBE-84C9-9533-F0FC-D8BA86606A5B}"/>
              </a:ext>
            </a:extLst>
          </p:cNvPr>
          <p:cNvSpPr txBox="1"/>
          <p:nvPr/>
        </p:nvSpPr>
        <p:spPr>
          <a:xfrm>
            <a:off x="808842" y="4355836"/>
            <a:ext cx="2331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  React/</a:t>
            </a:r>
            <a:r>
              <a:rPr lang="en-US" sz="1600" dirty="0" err="1">
                <a:ln w="0"/>
                <a:solidFill>
                  <a:srgbClr val="1976D2"/>
                </a:solidFill>
                <a:latin typeface="+mj-lt"/>
              </a:rPr>
              <a:t>NextJS</a:t>
            </a:r>
            <a:r>
              <a:rPr lang="en-US" sz="1600" dirty="0">
                <a:ln w="0"/>
                <a:solidFill>
                  <a:srgbClr val="1976D2"/>
                </a:solidFill>
                <a:latin typeface="+mj-lt"/>
              </a:rPr>
              <a:t> App</a:t>
            </a:r>
            <a:endParaRPr lang="en-US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1767AF-E662-9761-F146-8A75AD58C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7" y="2963318"/>
            <a:ext cx="1144763" cy="11447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3CEFAA-E983-F371-4ABB-504E83288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16" y="3328873"/>
            <a:ext cx="1433963" cy="575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02B497-8466-B0E8-36E1-7DC1C666A3C9}"/>
              </a:ext>
            </a:extLst>
          </p:cNvPr>
          <p:cNvSpPr txBox="1"/>
          <p:nvPr/>
        </p:nvSpPr>
        <p:spPr>
          <a:xfrm>
            <a:off x="4694224" y="2197588"/>
            <a:ext cx="3021540" cy="307777"/>
          </a:xfrm>
          <a:prstGeom prst="rect">
            <a:avLst/>
          </a:prstGeom>
          <a:solidFill>
            <a:srgbClr val="1976D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latin typeface="+mj-lt"/>
              </a:rPr>
              <a:t> CLOUD/BACKEND SERVICE</a:t>
            </a:r>
            <a:endParaRPr lang="en-US" sz="1600" b="1" cap="none" spc="0" dirty="0">
              <a:ln w="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9A716-8C02-5BA8-ECD3-AC7517757600}"/>
              </a:ext>
            </a:extLst>
          </p:cNvPr>
          <p:cNvSpPr txBox="1"/>
          <p:nvPr/>
        </p:nvSpPr>
        <p:spPr>
          <a:xfrm>
            <a:off x="5392578" y="4341124"/>
            <a:ext cx="1576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n w="0"/>
                <a:solidFill>
                  <a:srgbClr val="1976D2"/>
                </a:solidFill>
                <a:latin typeface="+mj-lt"/>
              </a:rPr>
              <a:t>SupaBase</a:t>
            </a:r>
            <a:endParaRPr lang="en-US" cap="none" spc="0" dirty="0">
              <a:ln w="0"/>
              <a:solidFill>
                <a:srgbClr val="1976D2"/>
              </a:solidFill>
              <a:latin typeface="+mj-lt"/>
            </a:endParaRPr>
          </a:p>
        </p:txBody>
      </p:sp>
      <p:pic>
        <p:nvPicPr>
          <p:cNvPr id="2050" name="Picture 2" descr="Branding | Supabase">
            <a:extLst>
              <a:ext uri="{FF2B5EF4-FFF2-40B4-BE49-F238E27FC236}">
                <a16:creationId xmlns:a16="http://schemas.microsoft.com/office/drawing/2014/main" id="{06DA0507-B078-D53C-3A67-96163406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03" y="2980896"/>
            <a:ext cx="1663080" cy="9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4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77852" y="538590"/>
            <a:ext cx="4074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ARCHITECTURE USED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976D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DDF6E5-E19C-79F2-7AC3-1EA15D22AAFF}"/>
              </a:ext>
            </a:extLst>
          </p:cNvPr>
          <p:cNvGrpSpPr/>
          <p:nvPr/>
        </p:nvGrpSpPr>
        <p:grpSpPr>
          <a:xfrm>
            <a:off x="2921050" y="3049349"/>
            <a:ext cx="5910485" cy="461665"/>
            <a:chOff x="1068209" y="3159617"/>
            <a:chExt cx="5910485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A48BDC-344B-8AB4-CD4D-8F2C80ABE8B4}"/>
                </a:ext>
              </a:extLst>
            </p:cNvPr>
            <p:cNvSpPr txBox="1"/>
            <p:nvPr/>
          </p:nvSpPr>
          <p:spPr>
            <a:xfrm>
              <a:off x="1068209" y="3159617"/>
              <a:ext cx="2319937" cy="461665"/>
            </a:xfrm>
            <a:prstGeom prst="rect">
              <a:avLst/>
            </a:prstGeom>
            <a:solidFill>
              <a:srgbClr val="1976D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Heavitas" pitchFamily="2" charset="0"/>
                </a:rPr>
                <a:t>PERCEPTION</a:t>
              </a:r>
              <a:endParaRPr lang="en-US" sz="2400" b="0" cap="none" spc="0" dirty="0">
                <a:ln w="0"/>
                <a:solidFill>
                  <a:schemeClr val="bg1"/>
                </a:solidFill>
                <a:latin typeface="Heavitas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B5317-0E0B-FEB9-395E-FB8CF824CF41}"/>
                </a:ext>
              </a:extLst>
            </p:cNvPr>
            <p:cNvSpPr txBox="1"/>
            <p:nvPr/>
          </p:nvSpPr>
          <p:spPr>
            <a:xfrm>
              <a:off x="4396636" y="3159617"/>
              <a:ext cx="2582058" cy="461665"/>
            </a:xfrm>
            <a:prstGeom prst="rect">
              <a:avLst/>
            </a:prstGeom>
            <a:solidFill>
              <a:srgbClr val="1976D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Heavitas" pitchFamily="2" charset="0"/>
                </a:rPr>
                <a:t>NETWORK</a:t>
              </a:r>
              <a:endParaRPr lang="en-US" sz="2400" b="0" cap="none" spc="0" dirty="0">
                <a:ln w="0"/>
                <a:solidFill>
                  <a:schemeClr val="bg1"/>
                </a:solidFill>
                <a:latin typeface="Heavitas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750970-31D2-6370-D417-C29729DCECE1}"/>
              </a:ext>
            </a:extLst>
          </p:cNvPr>
          <p:cNvGrpSpPr/>
          <p:nvPr/>
        </p:nvGrpSpPr>
        <p:grpSpPr>
          <a:xfrm>
            <a:off x="2864018" y="4261096"/>
            <a:ext cx="6024549" cy="461665"/>
            <a:chOff x="1274113" y="4371364"/>
            <a:chExt cx="6024549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980FF2-5242-4056-E0F0-642757B67EF2}"/>
                </a:ext>
              </a:extLst>
            </p:cNvPr>
            <p:cNvSpPr txBox="1"/>
            <p:nvPr/>
          </p:nvSpPr>
          <p:spPr>
            <a:xfrm>
              <a:off x="1274113" y="4371364"/>
              <a:ext cx="2582058" cy="461665"/>
            </a:xfrm>
            <a:prstGeom prst="rect">
              <a:avLst/>
            </a:prstGeom>
            <a:solidFill>
              <a:srgbClr val="1976D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Heavitas" pitchFamily="2" charset="0"/>
                </a:rPr>
                <a:t>PROCESSING</a:t>
              </a:r>
              <a:endParaRPr lang="en-US" sz="2400" b="0" cap="none" spc="0" dirty="0">
                <a:ln w="0"/>
                <a:solidFill>
                  <a:schemeClr val="bg1"/>
                </a:solidFill>
                <a:latin typeface="Heavitas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F52CC2-D7D1-8904-1C8B-A64E6E048F2E}"/>
                </a:ext>
              </a:extLst>
            </p:cNvPr>
            <p:cNvSpPr txBox="1"/>
            <p:nvPr/>
          </p:nvSpPr>
          <p:spPr>
            <a:xfrm>
              <a:off x="4893337" y="4371364"/>
              <a:ext cx="2405325" cy="461665"/>
            </a:xfrm>
            <a:prstGeom prst="rect">
              <a:avLst/>
            </a:prstGeom>
            <a:solidFill>
              <a:srgbClr val="1976D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Heavitas" pitchFamily="2" charset="0"/>
                </a:rPr>
                <a:t>APPLICATION</a:t>
              </a:r>
              <a:endParaRPr lang="en-US" sz="2400" b="0" cap="none" spc="0" dirty="0">
                <a:ln w="0"/>
                <a:solidFill>
                  <a:schemeClr val="bg1"/>
                </a:solidFill>
                <a:latin typeface="Heavitas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0B7DA6-E165-5710-9886-5A8E7BE93422}"/>
              </a:ext>
            </a:extLst>
          </p:cNvPr>
          <p:cNvSpPr txBox="1"/>
          <p:nvPr/>
        </p:nvSpPr>
        <p:spPr>
          <a:xfrm>
            <a:off x="3229778" y="2068434"/>
            <a:ext cx="5353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4 LAYER I</a:t>
            </a:r>
            <a:r>
              <a:rPr lang="en-US" dirty="0">
                <a:ln w="0"/>
                <a:solidFill>
                  <a:srgbClr val="1976D2"/>
                </a:solidFill>
                <a:latin typeface="Heavitas" pitchFamily="2" charset="0"/>
              </a:rPr>
              <a:t>O</a:t>
            </a:r>
            <a:r>
              <a:rPr lang="en-US" sz="2400" dirty="0">
                <a:ln w="0"/>
                <a:solidFill>
                  <a:srgbClr val="1976D2"/>
                </a:solidFill>
                <a:latin typeface="Heavitas" pitchFamily="2" charset="0"/>
              </a:rPr>
              <a:t>T ARCHITECTURE</a:t>
            </a:r>
            <a:endParaRPr lang="en-US" sz="2400" b="0" cap="none" spc="0" dirty="0">
              <a:ln w="0"/>
              <a:solidFill>
                <a:srgbClr val="1976D2"/>
              </a:solidFill>
              <a:latin typeface="Heavita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5E5473-477A-2A12-E41F-DC131831C57D}"/>
              </a:ext>
            </a:extLst>
          </p:cNvPr>
          <p:cNvSpPr/>
          <p:nvPr/>
        </p:nvSpPr>
        <p:spPr>
          <a:xfrm>
            <a:off x="212052" y="60976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202C2-E97C-E003-1ABC-7220BBFF3CFF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550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40114A4-F001-E2A7-DC91-656A429F0EAD}"/>
              </a:ext>
            </a:extLst>
          </p:cNvPr>
          <p:cNvSpPr/>
          <p:nvPr/>
        </p:nvSpPr>
        <p:spPr>
          <a:xfrm>
            <a:off x="212052" y="6326236"/>
            <a:ext cx="456289" cy="456959"/>
          </a:xfrm>
          <a:prstGeom prst="ellipse">
            <a:avLst/>
          </a:prstGeom>
          <a:solidFill>
            <a:srgbClr val="1976D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BB41B-9A90-1EE1-208A-C4FA6BA11AEB}"/>
              </a:ext>
            </a:extLst>
          </p:cNvPr>
          <p:cNvSpPr/>
          <p:nvPr/>
        </p:nvSpPr>
        <p:spPr>
          <a:xfrm>
            <a:off x="295766" y="63700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DBD06030-7398-AB32-0A5E-1F73578D30A2}"/>
              </a:ext>
            </a:extLst>
          </p:cNvPr>
          <p:cNvGrpSpPr/>
          <p:nvPr/>
        </p:nvGrpSpPr>
        <p:grpSpPr>
          <a:xfrm>
            <a:off x="303956" y="434278"/>
            <a:ext cx="5287158" cy="461665"/>
            <a:chOff x="837827" y="556637"/>
            <a:chExt cx="5287158" cy="461665"/>
          </a:xfrm>
        </p:grpSpPr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82E1A52C-3BF3-BB2A-CD97-A4369DE5DA42}"/>
                </a:ext>
              </a:extLst>
            </p:cNvPr>
            <p:cNvSpPr txBox="1"/>
            <p:nvPr/>
          </p:nvSpPr>
          <p:spPr>
            <a:xfrm>
              <a:off x="837827" y="556637"/>
              <a:ext cx="52871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1976D2"/>
                  </a:solidFill>
                  <a:latin typeface="Heavitas" pitchFamily="2" charset="0"/>
                </a:rPr>
                <a:t>HIGH-LEVEL ARCHITECTURE</a:t>
              </a:r>
              <a:endParaRPr lang="en-US" sz="2400" b="0" cap="none" spc="0" dirty="0">
                <a:ln w="0"/>
                <a:solidFill>
                  <a:srgbClr val="1976D2"/>
                </a:solidFill>
                <a:latin typeface="Heavitas" pitchFamily="2" charset="0"/>
              </a:endParaRP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3C9F1AE0-8256-0FA9-3997-3C13AD0253F7}"/>
                </a:ext>
              </a:extLst>
            </p:cNvPr>
            <p:cNvSpPr/>
            <p:nvPr/>
          </p:nvSpPr>
          <p:spPr>
            <a:xfrm>
              <a:off x="919219" y="590855"/>
              <a:ext cx="119007" cy="299960"/>
            </a:xfrm>
            <a:prstGeom prst="rect">
              <a:avLst/>
            </a:prstGeom>
            <a:solidFill>
              <a:srgbClr val="1976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82DD431-CB29-F5A7-0F57-514F7037C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49" y="1363379"/>
            <a:ext cx="4370560" cy="4131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82B6A-BEF6-1541-2E4D-D9CBB9BFE675}"/>
              </a:ext>
            </a:extLst>
          </p:cNvPr>
          <p:cNvSpPr txBox="1"/>
          <p:nvPr/>
        </p:nvSpPr>
        <p:spPr>
          <a:xfrm>
            <a:off x="1182404" y="1768682"/>
            <a:ext cx="41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n w="0"/>
                <a:solidFill>
                  <a:srgbClr val="1976D2"/>
                </a:solidFill>
                <a:latin typeface="+mj-lt"/>
              </a:rPr>
              <a:t>Application Layer: 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Includes the Next.js web app – shows status, generates OTP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67D01-C0C7-41DE-579A-74B40475716B}"/>
              </a:ext>
            </a:extLst>
          </p:cNvPr>
          <p:cNvSpPr txBox="1"/>
          <p:nvPr/>
        </p:nvSpPr>
        <p:spPr>
          <a:xfrm>
            <a:off x="1221997" y="2743021"/>
            <a:ext cx="41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n w="0"/>
                <a:solidFill>
                  <a:srgbClr val="1976D2"/>
                </a:solidFill>
                <a:latin typeface="+mj-lt"/>
              </a:rPr>
              <a:t>Processing Layer: 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Houses the </a:t>
            </a:r>
            <a:r>
              <a:rPr lang="en-US" sz="1400" dirty="0" err="1">
                <a:ln w="0"/>
                <a:solidFill>
                  <a:srgbClr val="1976D2"/>
                </a:solidFill>
                <a:latin typeface="+mj-lt"/>
              </a:rPr>
              <a:t>Supabase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 backed – stores data, syncs with devices.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86461-A4C8-E436-AF59-4EE5ECEFA7BA}"/>
              </a:ext>
            </a:extLst>
          </p:cNvPr>
          <p:cNvSpPr txBox="1"/>
          <p:nvPr/>
        </p:nvSpPr>
        <p:spPr>
          <a:xfrm>
            <a:off x="1261590" y="3717360"/>
            <a:ext cx="41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n w="0"/>
                <a:solidFill>
                  <a:srgbClr val="1976D2"/>
                </a:solidFill>
                <a:latin typeface="+mj-lt"/>
              </a:rPr>
              <a:t>Network Layer: 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Has the ESP32 – connects to Wi-Fi, talks to Arduino.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6662-AC54-8B2E-7C67-C1DF8AD908CA}"/>
              </a:ext>
            </a:extLst>
          </p:cNvPr>
          <p:cNvSpPr txBox="1"/>
          <p:nvPr/>
        </p:nvSpPr>
        <p:spPr>
          <a:xfrm>
            <a:off x="1301183" y="4691699"/>
            <a:ext cx="41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n w="0"/>
                <a:solidFill>
                  <a:srgbClr val="1976D2"/>
                </a:solidFill>
                <a:latin typeface="+mj-lt"/>
              </a:rPr>
              <a:t>Perception Layer: </a:t>
            </a:r>
            <a:r>
              <a:rPr lang="en-US" sz="1400" dirty="0">
                <a:ln w="0"/>
                <a:solidFill>
                  <a:srgbClr val="1976D2"/>
                </a:solidFill>
                <a:latin typeface="+mj-lt"/>
              </a:rPr>
              <a:t>Includes the Arduino – controls sensors, lock, display, alerts.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2991C0F-39CB-4C8C-EC61-FB622CDD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Layer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ESP32 – connects to Wi-Fi, talks to Arduino.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4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Poppins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6441</TotalTime>
  <Words>372</Words>
  <Application>Microsoft Office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 SemiBold</vt:lpstr>
      <vt:lpstr>Calibri</vt:lpstr>
      <vt:lpstr>Heavitas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Amara Kamara</dc:creator>
  <cp:lastModifiedBy>Diego Lopez</cp:lastModifiedBy>
  <cp:revision>16</cp:revision>
  <dcterms:created xsi:type="dcterms:W3CDTF">2023-11-26T18:38:30Z</dcterms:created>
  <dcterms:modified xsi:type="dcterms:W3CDTF">2025-11-06T08:59:01Z</dcterms:modified>
</cp:coreProperties>
</file>